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0"/>
  </p:notesMasterIdLst>
  <p:sldIdLst>
    <p:sldId id="282" r:id="rId2"/>
    <p:sldId id="257" r:id="rId3"/>
    <p:sldId id="306" r:id="rId4"/>
    <p:sldId id="283" r:id="rId5"/>
    <p:sldId id="331" r:id="rId6"/>
    <p:sldId id="284" r:id="rId7"/>
    <p:sldId id="307" r:id="rId8"/>
    <p:sldId id="308" r:id="rId9"/>
    <p:sldId id="309" r:id="rId10"/>
    <p:sldId id="310" r:id="rId11"/>
    <p:sldId id="333" r:id="rId12"/>
    <p:sldId id="334" r:id="rId13"/>
    <p:sldId id="335" r:id="rId14"/>
    <p:sldId id="336" r:id="rId15"/>
    <p:sldId id="337" r:id="rId16"/>
    <p:sldId id="338" r:id="rId17"/>
    <p:sldId id="339" r:id="rId18"/>
    <p:sldId id="340" r:id="rId19"/>
    <p:sldId id="341" r:id="rId20"/>
    <p:sldId id="342" r:id="rId21"/>
    <p:sldId id="323" r:id="rId22"/>
    <p:sldId id="349" r:id="rId23"/>
    <p:sldId id="343" r:id="rId24"/>
    <p:sldId id="350" r:id="rId25"/>
    <p:sldId id="344" r:id="rId26"/>
    <p:sldId id="345" r:id="rId27"/>
    <p:sldId id="346" r:id="rId28"/>
    <p:sldId id="347" r:id="rId29"/>
    <p:sldId id="348" r:id="rId30"/>
    <p:sldId id="324" r:id="rId31"/>
    <p:sldId id="325" r:id="rId32"/>
    <p:sldId id="326" r:id="rId33"/>
    <p:sldId id="327" r:id="rId34"/>
    <p:sldId id="328" r:id="rId35"/>
    <p:sldId id="329" r:id="rId36"/>
    <p:sldId id="330" r:id="rId37"/>
    <p:sldId id="332" r:id="rId38"/>
    <p:sldId id="305" r:id="rId39"/>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9" d="100"/>
          <a:sy n="69" d="100"/>
        </p:scale>
        <p:origin x="-11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AE84FB-F3E9-440D-8A21-F042290E9EE6}" type="datetimeFigureOut">
              <a:rPr lang="tr-TR" smtClean="0"/>
              <a:t>26.12.2017</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6C51B9-4A3B-4EAC-AD50-8A5254DF4F45}" type="slidenum">
              <a:rPr lang="tr-TR" smtClean="0"/>
              <a:t>‹#›</a:t>
            </a:fld>
            <a:endParaRPr lang="tr-TR"/>
          </a:p>
        </p:txBody>
      </p:sp>
    </p:spTree>
    <p:extLst>
      <p:ext uri="{BB962C8B-B14F-4D97-AF65-F5344CB8AC3E}">
        <p14:creationId xmlns:p14="http://schemas.microsoft.com/office/powerpoint/2010/main"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6</a:t>
            </a:fld>
            <a:endParaRPr lang="tr-TR"/>
          </a:p>
        </p:txBody>
      </p:sp>
    </p:spTree>
    <p:extLst>
      <p:ext uri="{BB962C8B-B14F-4D97-AF65-F5344CB8AC3E}">
        <p14:creationId xmlns:p14="http://schemas.microsoft.com/office/powerpoint/2010/main"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7</a:t>
            </a:fld>
            <a:endParaRPr lang="tr-TR"/>
          </a:p>
        </p:txBody>
      </p:sp>
    </p:spTree>
    <p:extLst>
      <p:ext uri="{BB962C8B-B14F-4D97-AF65-F5344CB8AC3E}">
        <p14:creationId xmlns:p14="http://schemas.microsoft.com/office/powerpoint/2010/main"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8</a:t>
            </a:fld>
            <a:endParaRPr lang="tr-TR"/>
          </a:p>
        </p:txBody>
      </p:sp>
    </p:spTree>
    <p:extLst>
      <p:ext uri="{BB962C8B-B14F-4D97-AF65-F5344CB8AC3E}">
        <p14:creationId xmlns:p14="http://schemas.microsoft.com/office/powerpoint/2010/main" val="35847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22</a:t>
            </a:fld>
            <a:endParaRPr lang="tr-TR"/>
          </a:p>
        </p:txBody>
      </p:sp>
    </p:spTree>
    <p:extLst>
      <p:ext uri="{BB962C8B-B14F-4D97-AF65-F5344CB8AC3E}">
        <p14:creationId xmlns:p14="http://schemas.microsoft.com/office/powerpoint/2010/main" val="8610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23</a:t>
            </a:fld>
            <a:endParaRPr lang="tr-TR"/>
          </a:p>
        </p:txBody>
      </p:sp>
    </p:spTree>
    <p:extLst>
      <p:ext uri="{BB962C8B-B14F-4D97-AF65-F5344CB8AC3E}">
        <p14:creationId xmlns:p14="http://schemas.microsoft.com/office/powerpoint/2010/main" val="226715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26</a:t>
            </a:fld>
            <a:endParaRPr lang="tr-TR"/>
          </a:p>
        </p:txBody>
      </p:sp>
    </p:spTree>
    <p:extLst>
      <p:ext uri="{BB962C8B-B14F-4D97-AF65-F5344CB8AC3E}">
        <p14:creationId xmlns:p14="http://schemas.microsoft.com/office/powerpoint/2010/main" val="2503640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26.12.2017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26.12.2017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26.12.2017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26.12.2017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26.12.2017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26.12.2017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26.12.2017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26.12.2017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26.12.2017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26.12.2017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26.12.2017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26.12.2017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200" dirty="0" smtClean="0"/>
              <a:t>Çay İlçe</a:t>
            </a:r>
            <a:r>
              <a:rPr lang="tr-TR" sz="2200" dirty="0" smtClean="0"/>
              <a:t> </a:t>
            </a:r>
            <a:r>
              <a:rPr lang="tr-TR" sz="2200" dirty="0" smtClean="0"/>
              <a:t>Milli Eğitim Müdürlüğü</a:t>
            </a: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val="68117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b="1" dirty="0" smtClean="0">
              <a:solidFill>
                <a:schemeClr val="tx2"/>
              </a:solidFill>
            </a:endParaRPr>
          </a:p>
          <a:p>
            <a:pPr marL="0" indent="0">
              <a:buNone/>
            </a:pPr>
            <a:endParaRPr lang="tr-TR" dirty="0">
              <a:solidFill>
                <a:schemeClr val="tx2"/>
              </a:solidFill>
            </a:endParaRPr>
          </a:p>
          <a:p>
            <a:r>
              <a:rPr lang="tr-TR" sz="2400" dirty="0"/>
              <a:t>Millî Eğitim Bakanlığı, kendisine ait kurulları 25.08.2017 tarihli </a:t>
            </a:r>
            <a:r>
              <a:rPr lang="tr-TR" sz="2400" b="1" dirty="0"/>
              <a:t>“MEB Eğitim Kurulları ve Zümreleri Yönergesi” </a:t>
            </a:r>
            <a:r>
              <a:rPr lang="tr-TR" sz="2400" dirty="0"/>
              <a:t>hükümlerine göre oluşturmaktadır. </a:t>
            </a:r>
            <a:endParaRPr lang="tr-TR" sz="2400" dirty="0" smtClean="0"/>
          </a:p>
          <a:p>
            <a:pPr marL="0" indent="0">
              <a:buNone/>
            </a:pPr>
            <a:endParaRPr lang="tr-TR" sz="2400" dirty="0"/>
          </a:p>
          <a:p>
            <a:r>
              <a:rPr lang="tr-TR" sz="2400" b="1" dirty="0"/>
              <a:t>Madde 16 – </a:t>
            </a:r>
            <a:r>
              <a:rPr lang="tr-TR" sz="2400"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val="424099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a:bodyPr>
          <a:lstStyle/>
          <a:p>
            <a:pPr marL="0" indent="0">
              <a:buNone/>
            </a:pPr>
            <a:r>
              <a:rPr lang="tr-TR" sz="2600" b="1" dirty="0"/>
              <a:t>Öğretmenler Kurulu </a:t>
            </a:r>
            <a:endParaRPr lang="tr-TR" sz="2600" dirty="0"/>
          </a:p>
          <a:p>
            <a:pPr marL="0" indent="0">
              <a:buNone/>
            </a:pPr>
            <a:r>
              <a:rPr lang="tr-TR" sz="2600" b="1" dirty="0"/>
              <a:t>Madde 9 – </a:t>
            </a:r>
            <a:r>
              <a:rPr lang="tr-TR" sz="2600" dirty="0"/>
              <a:t>(1) Öğretmenler kurulu, eğitim kurumu müdürünün başkanlığında, müdür başyardımcısı, müdür yardımcıları, öğretmenler, uzman ve eğitici personelden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Eylül ayının ilk 3 iş günü içinde, </a:t>
            </a:r>
          </a:p>
          <a:p>
            <a:pPr marL="0" indent="0">
              <a:buNone/>
            </a:pPr>
            <a:r>
              <a:rPr lang="tr-TR" sz="2600" b="1" dirty="0"/>
              <a:t>2. </a:t>
            </a:r>
            <a:r>
              <a:rPr lang="tr-TR" sz="2600" dirty="0"/>
              <a:t>İkinci dönemin ilk haftasında ilk 2 iş günü içinde, </a:t>
            </a:r>
          </a:p>
          <a:p>
            <a:pPr marL="0" indent="0">
              <a:buNone/>
            </a:pPr>
            <a:r>
              <a:rPr lang="tr-TR" sz="2600" b="1" dirty="0"/>
              <a:t>3. </a:t>
            </a:r>
            <a:r>
              <a:rPr lang="tr-TR" sz="2600"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val="276149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sz="3000" b="1" dirty="0">
                <a:solidFill>
                  <a:schemeClr val="tx2"/>
                </a:solidFill>
              </a:rPr>
              <a:t>Öğretmenler Kurulu Toplantılarında Dikkat Edilecek Hususlar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800" b="1" dirty="0"/>
              <a:t>1. Kurulun başkanı eğitim kurumu müdürüdür. </a:t>
            </a:r>
            <a:endParaRPr lang="tr-TR" sz="2800" dirty="0"/>
          </a:p>
          <a:p>
            <a:endParaRPr lang="tr-TR" sz="2800" dirty="0"/>
          </a:p>
          <a:p>
            <a:pPr marL="0" indent="0">
              <a:buNone/>
            </a:pPr>
            <a:r>
              <a:rPr lang="tr-TR" sz="2800" b="1" dirty="0"/>
              <a:t>2. Toplantı en az 5 gün öncesinden katılımcılarına sistem üzerinden duyurulur. </a:t>
            </a:r>
            <a:endParaRPr lang="tr-TR" sz="2800" dirty="0"/>
          </a:p>
          <a:p>
            <a:endParaRPr lang="tr-TR" sz="2800" dirty="0"/>
          </a:p>
          <a:p>
            <a:pPr marL="0" indent="0">
              <a:buNone/>
            </a:pPr>
            <a:r>
              <a:rPr lang="tr-TR" sz="2800" b="1" dirty="0"/>
              <a:t>3. Gündemin bir örneği ayrıca öğretmenler odasına asılır. </a:t>
            </a:r>
            <a:endParaRPr lang="tr-TR" sz="2800" dirty="0"/>
          </a:p>
          <a:p>
            <a:endParaRPr lang="tr-TR" sz="2800" dirty="0"/>
          </a:p>
          <a:p>
            <a:pPr marL="0" indent="0">
              <a:buNone/>
            </a:pPr>
            <a:r>
              <a:rPr lang="tr-TR" sz="2800" b="1" dirty="0"/>
              <a:t>4. Kararlar oy çokluğu ile (%51 ve üzeri) alınır. Eşitlik halinde zümre başkanının katıldığı görüş kabul edilir. </a:t>
            </a:r>
            <a:endParaRPr lang="tr-TR" sz="2800" b="1" dirty="0" smtClean="0"/>
          </a:p>
          <a:p>
            <a:endParaRPr lang="tr-TR" sz="2800" dirty="0"/>
          </a:p>
          <a:p>
            <a:pPr marL="0" indent="0">
              <a:buNone/>
            </a:pPr>
            <a:r>
              <a:rPr lang="tr-TR" sz="2800" b="1" dirty="0"/>
              <a:t>5. Kurul kararları Eğitim Kurumu Müdürünün onayından sonra işleme girer. </a:t>
            </a:r>
            <a:endParaRPr lang="tr-TR" sz="2800" dirty="0"/>
          </a:p>
          <a:p>
            <a:endParaRPr lang="tr-TR" dirty="0"/>
          </a:p>
          <a:p>
            <a:pPr marL="0" indent="0">
              <a:buNone/>
            </a:pPr>
            <a:endParaRPr lang="tr-TR" dirty="0"/>
          </a:p>
        </p:txBody>
      </p:sp>
    </p:spTree>
    <p:extLst>
      <p:ext uri="{BB962C8B-B14F-4D97-AF65-F5344CB8AC3E}">
        <p14:creationId xmlns:p14="http://schemas.microsoft.com/office/powerpoint/2010/main" val="404743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a:bodyPr>
          <a:lstStyle/>
          <a:p>
            <a:pPr marL="0" indent="0" algn="ctr">
              <a:buNone/>
            </a:pPr>
            <a:r>
              <a:rPr lang="tr-TR" sz="3300" b="1" dirty="0">
                <a:solidFill>
                  <a:schemeClr val="tx2"/>
                </a:solidFill>
              </a:rPr>
              <a:t>Sınıf/Şube Öğretmenler Kurulu </a:t>
            </a:r>
            <a:endParaRPr lang="tr-TR" sz="3300" b="1" dirty="0" smtClean="0">
              <a:solidFill>
                <a:schemeClr val="tx2"/>
              </a:solidFill>
            </a:endParaRPr>
          </a:p>
          <a:p>
            <a:pPr marL="0" indent="0" algn="ctr">
              <a:buNone/>
            </a:pPr>
            <a:endParaRPr lang="tr-TR" dirty="0">
              <a:solidFill>
                <a:schemeClr val="tx2"/>
              </a:solidFill>
            </a:endParaRPr>
          </a:p>
          <a:p>
            <a:pPr marL="0" indent="0" algn="just">
              <a:buNone/>
            </a:pPr>
            <a:r>
              <a:rPr lang="tr-TR" sz="2400" b="1" dirty="0"/>
              <a:t>Madde 10 – </a:t>
            </a:r>
            <a:r>
              <a:rPr lang="tr-TR" sz="2400"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a:t>
            </a:r>
            <a:r>
              <a:rPr lang="tr-TR" sz="2400" dirty="0" smtClean="0"/>
              <a:t>.</a:t>
            </a:r>
          </a:p>
          <a:p>
            <a:pPr marL="0" indent="0" algn="just">
              <a:buNone/>
            </a:pPr>
            <a:r>
              <a:rPr lang="tr-TR" sz="2600" dirty="0" smtClean="0"/>
              <a:t> </a:t>
            </a:r>
          </a:p>
          <a:p>
            <a:pPr marL="0" indent="0">
              <a:buNone/>
            </a:pPr>
            <a:r>
              <a:rPr lang="tr-TR" sz="2400" b="1" dirty="0"/>
              <a:t>Toplantı Tarihleri </a:t>
            </a:r>
            <a:endParaRPr lang="tr-TR" sz="2400" dirty="0"/>
          </a:p>
          <a:p>
            <a:pPr marL="0" indent="0">
              <a:buNone/>
            </a:pPr>
            <a:r>
              <a:rPr lang="tr-TR" sz="2400" b="1" dirty="0"/>
              <a:t>1. </a:t>
            </a:r>
            <a:r>
              <a:rPr lang="tr-TR" sz="2400" dirty="0"/>
              <a:t>Ortaokul ve imam hatip ortaokullarında; Ekim, Şubat ve Haziran ayları içinde, </a:t>
            </a:r>
          </a:p>
          <a:p>
            <a:pPr marL="0" indent="0">
              <a:buNone/>
            </a:pPr>
            <a:r>
              <a:rPr lang="tr-TR" sz="2400" b="1" dirty="0"/>
              <a:t>2. </a:t>
            </a:r>
            <a:r>
              <a:rPr lang="tr-TR" sz="2400"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val="338095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92500" lnSpcReduction="10000"/>
          </a:bodyPr>
          <a:lstStyle/>
          <a:p>
            <a:pPr marL="0" indent="0" algn="ctr">
              <a:buNone/>
            </a:pPr>
            <a:r>
              <a:rPr lang="tr-TR" sz="3300" b="1" dirty="0">
                <a:solidFill>
                  <a:schemeClr val="tx2"/>
                </a:solidFill>
              </a:rPr>
              <a:t>Sınıf/Şube Öğretmenler Kurulu Toplantılarında Dikkat Edilecek Hususlar </a:t>
            </a:r>
            <a:endParaRPr lang="tr-TR" sz="33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smtClean="0"/>
              <a:t>1. Kurulun </a:t>
            </a:r>
            <a:r>
              <a:rPr lang="tr-TR" sz="2600" b="1" dirty="0"/>
              <a:t>başkanı eğitim kurumu müdürü ya da görevlendireceği müdür yardımcısıdır</a:t>
            </a:r>
            <a:r>
              <a:rPr lang="tr-TR" sz="2600" b="1" dirty="0" smtClean="0"/>
              <a:t>.</a:t>
            </a:r>
            <a:endParaRPr lang="tr-TR" sz="2600" b="1" dirty="0"/>
          </a:p>
          <a:p>
            <a:pPr marL="0" indent="0">
              <a:buNone/>
            </a:pPr>
            <a:r>
              <a:rPr lang="tr-TR" sz="2600" b="1" dirty="0"/>
              <a:t>2. Okul öncesi eğitim kurumları ile ilkokullarda sınıf/şube öğretmenler kurulu oluşturulmaz </a:t>
            </a:r>
          </a:p>
          <a:p>
            <a:pPr marL="0" indent="0">
              <a:buNone/>
            </a:pPr>
            <a:r>
              <a:rPr lang="tr-TR" sz="2600" b="1" dirty="0"/>
              <a:t>3. Toplantı en az 5 gün öncesinden katılımcılarına sistem üzerinden duyurulur. </a:t>
            </a:r>
          </a:p>
          <a:p>
            <a:pPr marL="0" indent="0">
              <a:buNone/>
            </a:pPr>
            <a:r>
              <a:rPr lang="tr-TR" sz="2600" b="1" dirty="0"/>
              <a:t>4. Kararlar oy çokluğu ile (%51 ve üzeri) alınır. Eşitlik halinde zümre başkanının katıldığı görüş kabul edilir</a:t>
            </a:r>
            <a:r>
              <a:rPr lang="tr-TR" sz="2600" b="1" dirty="0" smtClean="0"/>
              <a:t>.</a:t>
            </a:r>
          </a:p>
          <a:p>
            <a:pPr marL="0" indent="0">
              <a:buNone/>
            </a:pPr>
            <a:r>
              <a:rPr lang="tr-TR" sz="2600" b="1" dirty="0" smtClean="0"/>
              <a:t>5</a:t>
            </a:r>
            <a:r>
              <a:rPr lang="tr-TR" sz="2600" b="1" dirty="0"/>
              <a:t>. Kurulun sekretarya işleri kurul başkanı tarafından yürütülür. </a:t>
            </a:r>
          </a:p>
          <a:p>
            <a:pPr marL="0" indent="0">
              <a:buNone/>
            </a:pPr>
            <a:r>
              <a:rPr lang="tr-TR" sz="2600" b="1" dirty="0" smtClean="0"/>
              <a:t>6</a:t>
            </a:r>
            <a:r>
              <a:rPr lang="tr-TR" sz="2600" b="1" dirty="0"/>
              <a:t>. Kurul eğitim kurumu müdürünün onayından sonra işleme girer. </a:t>
            </a:r>
            <a:endParaRPr lang="tr-TR" sz="2600"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val="196039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10000"/>
          </a:bodyPr>
          <a:lstStyle/>
          <a:p>
            <a:pPr marL="0" indent="0" algn="ctr">
              <a:buNone/>
            </a:pPr>
            <a:r>
              <a:rPr lang="tr-TR" sz="3000" b="1" dirty="0">
                <a:solidFill>
                  <a:schemeClr val="tx2"/>
                </a:solidFill>
              </a:rPr>
              <a:t>Eğitim Kurumu Sınıf/Alan Zümre Başkanları Kurulu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600" b="1" dirty="0"/>
              <a:t>Madde 13 – </a:t>
            </a:r>
            <a:r>
              <a:rPr lang="tr-TR" sz="2600" dirty="0"/>
              <a:t>(1) Eğitim kurumu sınıf/alan zümre başkanları kurulu, sınıf/alan zümre başkanlarından oluşur. Kurul ilk toplantısında o eğitim öğretim yılı için kendi aralarından birini başkan seçer.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Ders yılı başlamadan önce, </a:t>
            </a:r>
          </a:p>
          <a:p>
            <a:pPr marL="0" indent="0">
              <a:buNone/>
            </a:pPr>
            <a:r>
              <a:rPr lang="tr-TR" sz="2600" b="1" dirty="0"/>
              <a:t>2. </a:t>
            </a:r>
            <a:r>
              <a:rPr lang="tr-TR" sz="2600" dirty="0"/>
              <a:t>İkinci dönem başında, </a:t>
            </a:r>
          </a:p>
          <a:p>
            <a:pPr marL="0" indent="0">
              <a:buNone/>
            </a:pPr>
            <a:r>
              <a:rPr lang="tr-TR" sz="2600" b="1" dirty="0"/>
              <a:t>3. </a:t>
            </a:r>
            <a:r>
              <a:rPr lang="tr-TR" sz="2600" dirty="0"/>
              <a:t>Ders yılı sonunda, </a:t>
            </a:r>
          </a:p>
          <a:p>
            <a:pPr marL="0" indent="0">
              <a:buNone/>
            </a:pPr>
            <a:r>
              <a:rPr lang="tr-TR" sz="2600" b="1" dirty="0"/>
              <a:t>4. </a:t>
            </a:r>
            <a:r>
              <a:rPr lang="tr-TR" sz="2600"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val="319582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sz="3600" b="1" dirty="0">
                <a:solidFill>
                  <a:schemeClr val="tx2"/>
                </a:solidFill>
              </a:rPr>
              <a:t>Eğitim Kurumu Sınıf/Alan Zümre Başkanları Kurulu Toplantılarında Dikkat Edilecek Hususlar </a:t>
            </a:r>
            <a:endParaRPr lang="tr-TR" sz="3600" dirty="0">
              <a:solidFill>
                <a:schemeClr val="tx2"/>
              </a:solidFill>
            </a:endParaRPr>
          </a:p>
          <a:p>
            <a:pPr marL="0" indent="0">
              <a:buNone/>
            </a:pPr>
            <a:endParaRPr lang="tr-TR" b="1" dirty="0" smtClean="0"/>
          </a:p>
          <a:p>
            <a:pPr marL="0" indent="0">
              <a:buNone/>
            </a:pPr>
            <a:r>
              <a:rPr lang="tr-TR" sz="3100" b="1" dirty="0" smtClean="0"/>
              <a:t>1</a:t>
            </a:r>
            <a:r>
              <a:rPr lang="tr-TR" sz="3100" b="1" dirty="0"/>
              <a:t>. Kurulun başkanı ilk toplantıda kendi aralarından oylama ile seçilir. </a:t>
            </a:r>
            <a:endParaRPr lang="tr-TR" sz="3100" dirty="0"/>
          </a:p>
          <a:p>
            <a:endParaRPr lang="tr-TR" sz="3100" dirty="0"/>
          </a:p>
          <a:p>
            <a:pPr marL="0" indent="0">
              <a:buNone/>
            </a:pPr>
            <a:r>
              <a:rPr lang="tr-TR" sz="3100" b="1" dirty="0"/>
              <a:t>2. Zorunlu bir durum olmadığı sürece eğitim ve öğretim yılı içerisinde kurulun başkanı değiştirilmez. </a:t>
            </a:r>
            <a:endParaRPr lang="tr-TR" sz="3100" dirty="0"/>
          </a:p>
          <a:p>
            <a:endParaRPr lang="tr-TR" sz="3100" dirty="0"/>
          </a:p>
          <a:p>
            <a:pPr marL="0" indent="0">
              <a:buNone/>
            </a:pPr>
            <a:r>
              <a:rPr lang="tr-TR" sz="3100" b="1" dirty="0"/>
              <a:t>3. Toplantı en az 5 gün öncesinden katılımcılarına sistem üzerinden duyurulur. </a:t>
            </a:r>
            <a:endParaRPr lang="tr-TR" sz="3100" dirty="0"/>
          </a:p>
          <a:p>
            <a:endParaRPr lang="tr-TR" sz="3100" dirty="0"/>
          </a:p>
          <a:p>
            <a:pPr marL="0" indent="0">
              <a:buNone/>
            </a:pPr>
            <a:r>
              <a:rPr lang="tr-TR" sz="3100" b="1" dirty="0"/>
              <a:t>4. Kurulun sekretarya işleri kurul başkanı tarafından yürütülür. </a:t>
            </a:r>
            <a:endParaRPr lang="tr-TR" sz="3100" dirty="0"/>
          </a:p>
          <a:p>
            <a:endParaRPr lang="tr-TR" sz="3100" dirty="0"/>
          </a:p>
          <a:p>
            <a:pPr marL="0" indent="0">
              <a:buNone/>
            </a:pPr>
            <a:r>
              <a:rPr lang="tr-TR" sz="3100" b="1" dirty="0"/>
              <a:t>5. Kurul başkanının onayından sonra işleme girer. </a:t>
            </a:r>
            <a:endParaRPr lang="tr-TR" sz="3100" dirty="0"/>
          </a:p>
          <a:p>
            <a:endParaRPr lang="tr-TR" dirty="0"/>
          </a:p>
        </p:txBody>
      </p:sp>
    </p:spTree>
    <p:extLst>
      <p:ext uri="{BB962C8B-B14F-4D97-AF65-F5344CB8AC3E}">
        <p14:creationId xmlns:p14="http://schemas.microsoft.com/office/powerpoint/2010/main" val="261631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800" b="1" dirty="0">
                <a:solidFill>
                  <a:schemeClr val="tx2"/>
                </a:solidFill>
              </a:rPr>
              <a:t>Eğitim Kurumu Sınıf/Alan Zümreleri </a:t>
            </a:r>
            <a:endParaRPr lang="tr-TR" sz="28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a:t>Madde 12 – </a:t>
            </a:r>
            <a:r>
              <a:rPr lang="tr-TR" sz="2600" dirty="0"/>
              <a:t>(1) Eğitim kurumu sınıf/alan zümreleri; eğitim kurumunda aynı sınıfı okutan veya alanı aynı olan öğretmenlerden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Öğretmenler kurulu toplantılarını takip eden 2 iş günü içinde, </a:t>
            </a:r>
          </a:p>
          <a:p>
            <a:pPr marL="0" indent="0">
              <a:buNone/>
            </a:pPr>
            <a:r>
              <a:rPr lang="tr-TR" sz="2600" b="1" dirty="0"/>
              <a:t>2. </a:t>
            </a:r>
            <a:r>
              <a:rPr lang="tr-TR" sz="2600" dirty="0"/>
              <a:t>Ortaöğretim kurumlarında aylık toplantılar Ekim, Kasım, Aralık, Mart ve Nisan ayları içerisinde, </a:t>
            </a:r>
          </a:p>
          <a:p>
            <a:pPr marL="0" indent="0">
              <a:buNone/>
            </a:pPr>
            <a:r>
              <a:rPr lang="tr-TR" sz="2600" b="1" dirty="0"/>
              <a:t>3. </a:t>
            </a:r>
            <a:r>
              <a:rPr lang="tr-TR" sz="2600"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val="78191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62500" lnSpcReduction="20000"/>
          </a:bodyPr>
          <a:lstStyle/>
          <a:p>
            <a:pPr marL="0" indent="0" algn="ctr">
              <a:buNone/>
            </a:pPr>
            <a:r>
              <a:rPr lang="tr-TR" sz="4000" b="1" dirty="0">
                <a:solidFill>
                  <a:schemeClr val="tx2"/>
                </a:solidFill>
              </a:rPr>
              <a:t>Eğitim Kurumu Sınıf/Alan Zümreleri Toplantılarında Dikkat Edilecek Hususlar </a:t>
            </a:r>
            <a:endParaRPr lang="tr-TR" sz="4000" dirty="0">
              <a:solidFill>
                <a:schemeClr val="tx2"/>
              </a:solidFill>
            </a:endParaRPr>
          </a:p>
          <a:p>
            <a:pPr marL="0" indent="0">
              <a:buNone/>
            </a:pPr>
            <a:endParaRPr lang="tr-TR" b="1" dirty="0" smtClean="0"/>
          </a:p>
          <a:p>
            <a:pPr marL="0" indent="0">
              <a:buNone/>
            </a:pPr>
            <a:r>
              <a:rPr lang="tr-TR" sz="3800" b="1" dirty="0" smtClean="0"/>
              <a:t>1</a:t>
            </a:r>
            <a:r>
              <a:rPr lang="tr-TR" sz="3800" b="1" dirty="0"/>
              <a:t>. Kurulun başkanı ilk toplantıda kendi aralarından oylama ile seçilir. </a:t>
            </a:r>
            <a:endParaRPr lang="tr-TR" sz="3800" dirty="0"/>
          </a:p>
          <a:p>
            <a:endParaRPr lang="tr-TR" sz="3800" dirty="0"/>
          </a:p>
          <a:p>
            <a:pPr marL="0" indent="0">
              <a:buNone/>
            </a:pPr>
            <a:r>
              <a:rPr lang="tr-TR" sz="3800" b="1" dirty="0"/>
              <a:t>2. Zorunlu bir durum olmadığı sürece 2 yıl süreyle kurulun başkanı değiştirilmez. </a:t>
            </a:r>
            <a:endParaRPr lang="tr-TR" sz="3800" dirty="0"/>
          </a:p>
          <a:p>
            <a:pPr marL="0" indent="0">
              <a:buNone/>
            </a:pPr>
            <a:endParaRPr lang="tr-TR" sz="3800" dirty="0"/>
          </a:p>
          <a:p>
            <a:pPr marL="0" indent="0">
              <a:buNone/>
            </a:pPr>
            <a:r>
              <a:rPr lang="tr-TR" sz="3800" b="1" dirty="0"/>
              <a:t>3. Aynı şekilde yedek başkan seçilir. </a:t>
            </a:r>
            <a:endParaRPr lang="tr-TR" sz="3800" dirty="0"/>
          </a:p>
          <a:p>
            <a:endParaRPr lang="tr-TR" sz="3800" dirty="0"/>
          </a:p>
          <a:p>
            <a:pPr marL="0" indent="0">
              <a:buNone/>
            </a:pPr>
            <a:r>
              <a:rPr lang="tr-TR" sz="3800" b="1" dirty="0"/>
              <a:t>4. Toplantı en az 5 gün öncesinden katılımcılarına sistem üzerinden duyurulur. </a:t>
            </a:r>
            <a:endParaRPr lang="tr-TR" sz="3800" dirty="0"/>
          </a:p>
          <a:p>
            <a:endParaRPr lang="tr-TR" sz="3800" dirty="0"/>
          </a:p>
          <a:p>
            <a:pPr marL="0" indent="0">
              <a:buNone/>
            </a:pPr>
            <a:r>
              <a:rPr lang="tr-TR" sz="3800" b="1" dirty="0"/>
              <a:t>5. Kurulun sekretarya işleri kurul başkanı tarafından yürütülür. </a:t>
            </a:r>
            <a:endParaRPr lang="tr-TR" sz="3800" dirty="0"/>
          </a:p>
          <a:p>
            <a:endParaRPr lang="tr-TR" sz="3800" dirty="0"/>
          </a:p>
          <a:p>
            <a:pPr marL="0" indent="0">
              <a:buNone/>
            </a:pPr>
            <a:r>
              <a:rPr lang="tr-TR" sz="3800" b="1" dirty="0"/>
              <a:t>6. Kurul başkanının onayından sonra işleme girer. </a:t>
            </a:r>
            <a:endParaRPr lang="tr-TR" sz="3800" dirty="0"/>
          </a:p>
          <a:p>
            <a:pPr marL="0" indent="0">
              <a:buNone/>
            </a:pPr>
            <a:endParaRPr lang="tr-TR" dirty="0"/>
          </a:p>
        </p:txBody>
      </p:sp>
    </p:spTree>
    <p:extLst>
      <p:ext uri="{BB962C8B-B14F-4D97-AF65-F5344CB8AC3E}">
        <p14:creationId xmlns:p14="http://schemas.microsoft.com/office/powerpoint/2010/main" val="122499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a:bodyPr>
          <a:lstStyle/>
          <a:p>
            <a:pPr marL="0" indent="0" algn="ctr">
              <a:buNone/>
            </a:pPr>
            <a:r>
              <a:rPr lang="tr-TR" sz="2800" b="1" dirty="0">
                <a:solidFill>
                  <a:schemeClr val="tx2"/>
                </a:solidFill>
              </a:rPr>
              <a:t>Rehberlik ve Psikolojik Danışma Hizmetleri Yürütme Komisyonu </a:t>
            </a:r>
            <a:endParaRPr lang="tr-TR" sz="2800" dirty="0">
              <a:solidFill>
                <a:schemeClr val="tx2"/>
              </a:solidFill>
            </a:endParaRPr>
          </a:p>
          <a:p>
            <a:pPr marL="0" indent="0">
              <a:buNone/>
            </a:pPr>
            <a:r>
              <a:rPr lang="tr-TR" sz="2400" b="1" dirty="0"/>
              <a:t>(MİLLÎ EĞİTİM BAKANLIĞI REHBERLİK VE PSİKOLOJİK DANIŞMA HİZMETLERİ YÖNETMELİĞİNE GÖRE) </a:t>
            </a:r>
            <a:endParaRPr lang="tr-TR" sz="2400" dirty="0"/>
          </a:p>
          <a:p>
            <a:pPr marL="0" indent="0">
              <a:buNone/>
            </a:pPr>
            <a:r>
              <a:rPr lang="tr-TR" sz="2400" b="1" dirty="0"/>
              <a:t>Madde 45 - </a:t>
            </a:r>
            <a:r>
              <a:rPr lang="tr-TR" sz="2400" dirty="0"/>
              <a:t>Her eğitim-öğretim kurumunda rehberlik ve psikolojik danışma hizmetlerinin planlanması, eş güdümün ve kurum içindeki iş birliğinin sağlanması amacıyla rehberlik ve psikolojik danışma hizmetleri yürütme komisyonu oluşturulur</a:t>
            </a:r>
            <a:r>
              <a:rPr lang="tr-TR" sz="2400" dirty="0" smtClean="0"/>
              <a:t>.</a:t>
            </a:r>
          </a:p>
          <a:p>
            <a:pPr marL="0" indent="0">
              <a:buNone/>
            </a:pPr>
            <a:endParaRPr lang="tr-TR" sz="2400" dirty="0" smtClean="0"/>
          </a:p>
          <a:p>
            <a:pPr marL="0" indent="0">
              <a:buNone/>
            </a:pPr>
            <a:r>
              <a:rPr lang="tr-TR" sz="2400" b="1" dirty="0"/>
              <a:t>Toplantı Tarihleri </a:t>
            </a:r>
            <a:endParaRPr lang="tr-TR" sz="2400" dirty="0"/>
          </a:p>
          <a:p>
            <a:pPr marL="0" indent="0">
              <a:buNone/>
            </a:pPr>
            <a:r>
              <a:rPr lang="tr-TR" sz="2400" b="1" dirty="0"/>
              <a:t>1. </a:t>
            </a:r>
            <a:r>
              <a:rPr lang="tr-TR" sz="2400" dirty="0"/>
              <a:t>Ders yılında birinci ve ikinci dönemin başladığı ilk ay içinde, </a:t>
            </a:r>
          </a:p>
          <a:p>
            <a:pPr marL="0" indent="0">
              <a:buNone/>
            </a:pPr>
            <a:r>
              <a:rPr lang="tr-TR" sz="2400" b="1" dirty="0"/>
              <a:t>2. </a:t>
            </a:r>
            <a:r>
              <a:rPr lang="tr-TR" sz="2400" dirty="0"/>
              <a:t>Ders yılının tamamlandığı son ay içerisinde. </a:t>
            </a:r>
          </a:p>
          <a:p>
            <a:pPr marL="0" indent="0">
              <a:buNone/>
            </a:pPr>
            <a:endParaRPr lang="tr-TR" dirty="0"/>
          </a:p>
        </p:txBody>
      </p:sp>
    </p:spTree>
    <p:extLst>
      <p:ext uri="{BB962C8B-B14F-4D97-AF65-F5344CB8AC3E}">
        <p14:creationId xmlns:p14="http://schemas.microsoft.com/office/powerpoint/2010/main" val="255940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4049785"/>
          </a:xfrm>
        </p:spPr>
        <p:txBody>
          <a:bodyPr>
            <a:normAutofit fontScale="55000" lnSpcReduction="20000"/>
          </a:bodyPr>
          <a:lstStyle/>
          <a:p>
            <a:pPr algn="just"/>
            <a:r>
              <a:rPr lang="tr-TR" sz="4400" b="1" dirty="0"/>
              <a:t>Millî Eğitim Bakanlığı’nın eğitim ve öğretim işlerini planlayan, program yapılarını ve içeriklerini belirleyen kurumu Talim ve Terbiye Kurulu Başkanlığıdır</a:t>
            </a:r>
            <a:r>
              <a:rPr lang="tr-TR" sz="4400" b="1" dirty="0" smtClean="0"/>
              <a:t>.</a:t>
            </a:r>
          </a:p>
          <a:p>
            <a:pPr marL="0" indent="0" algn="just">
              <a:buNone/>
            </a:pPr>
            <a:endParaRPr lang="tr-TR" sz="4400" b="1" dirty="0"/>
          </a:p>
          <a:p>
            <a:pPr algn="just"/>
            <a:r>
              <a:rPr lang="tr-TR" sz="44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44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600" b="1" dirty="0">
                <a:solidFill>
                  <a:schemeClr val="tx2"/>
                </a:solidFill>
              </a:rPr>
              <a:t>Rehberlik ve Psikolojik Danışma Hizmetleri Yürütme Komisyonu Toplantılarında Dikkat Edilecek </a:t>
            </a:r>
            <a:r>
              <a:rPr lang="tr-TR" sz="2600" b="1" dirty="0" smtClean="0">
                <a:solidFill>
                  <a:schemeClr val="tx2"/>
                </a:solidFill>
              </a:rPr>
              <a:t>Hususlar</a:t>
            </a:r>
          </a:p>
          <a:p>
            <a:pPr marL="0" indent="0" algn="ctr">
              <a:buNone/>
            </a:pPr>
            <a:r>
              <a:rPr lang="tr-TR" sz="2600" b="1" dirty="0" smtClean="0">
                <a:solidFill>
                  <a:schemeClr val="tx2"/>
                </a:solidFill>
              </a:rPr>
              <a:t> </a:t>
            </a:r>
            <a:endParaRPr lang="tr-TR" sz="2600" dirty="0">
              <a:solidFill>
                <a:schemeClr val="tx2"/>
              </a:solidFill>
            </a:endParaRPr>
          </a:p>
          <a:p>
            <a:pPr marL="0" indent="0">
              <a:buNone/>
            </a:pPr>
            <a:r>
              <a:rPr lang="tr-TR" sz="2400" b="1" dirty="0"/>
              <a:t>1. Komisyonun başkanı eğitim kurumu müdürüdür. </a:t>
            </a:r>
            <a:endParaRPr lang="tr-TR" sz="2400" dirty="0" smtClean="0"/>
          </a:p>
          <a:p>
            <a:pPr marL="0" indent="0">
              <a:buNone/>
            </a:pPr>
            <a:endParaRPr lang="tr-TR" sz="2400" dirty="0" smtClean="0"/>
          </a:p>
          <a:p>
            <a:pPr marL="0" indent="0">
              <a:buNone/>
            </a:pPr>
            <a:r>
              <a:rPr lang="tr-TR" sz="2400" b="1" dirty="0" smtClean="0"/>
              <a:t>2</a:t>
            </a:r>
            <a:r>
              <a:rPr lang="tr-TR" sz="2400" b="1" dirty="0"/>
              <a:t>. Rehberlik ve psikolojik danışma servisindeki psikolojik danışmanlar bu komisyonun sürekli üyesidir. Diğer üyeler her ders yılı başında öğretmenler kurulunda yeniden belirlenir. </a:t>
            </a:r>
            <a:endParaRPr lang="tr-TR" sz="2400" b="1" dirty="0" smtClean="0"/>
          </a:p>
          <a:p>
            <a:endParaRPr lang="tr-TR" sz="2400" dirty="0"/>
          </a:p>
          <a:p>
            <a:pPr marL="0" indent="0">
              <a:buNone/>
            </a:pPr>
            <a:r>
              <a:rPr lang="tr-TR" sz="2400" b="1" dirty="0"/>
              <a:t>3. Komisyon kararları eğitim kurumu müdürü onayından sonra işleme girer. </a:t>
            </a:r>
            <a:endParaRPr lang="tr-TR" sz="2400" dirty="0"/>
          </a:p>
          <a:p>
            <a:endParaRPr lang="tr-TR" dirty="0"/>
          </a:p>
          <a:p>
            <a:pPr marL="0" indent="0">
              <a:buNone/>
            </a:pPr>
            <a:endParaRPr lang="tr-TR" dirty="0"/>
          </a:p>
        </p:txBody>
      </p:sp>
    </p:spTree>
    <p:extLst>
      <p:ext uri="{BB962C8B-B14F-4D97-AF65-F5344CB8AC3E}">
        <p14:creationId xmlns:p14="http://schemas.microsoft.com/office/powerpoint/2010/main" val="2918911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256584"/>
          </a:xfrm>
        </p:spPr>
        <p:txBody>
          <a:bodyPr>
            <a:normAutofit lnSpcReduction="10000"/>
          </a:bodyPr>
          <a:lstStyle/>
          <a:p>
            <a:pPr marL="0" indent="0" algn="ctr">
              <a:buNone/>
            </a:pPr>
            <a:r>
              <a:rPr lang="tr-TR" sz="2800" b="1" dirty="0">
                <a:solidFill>
                  <a:schemeClr val="tx2"/>
                </a:solidFill>
              </a:rPr>
              <a:t>Sosyal Etkinlikler </a:t>
            </a:r>
            <a:r>
              <a:rPr lang="tr-TR" sz="2800" b="1" dirty="0" smtClean="0">
                <a:solidFill>
                  <a:schemeClr val="tx2"/>
                </a:solidFill>
              </a:rPr>
              <a:t>Kurulu</a:t>
            </a:r>
          </a:p>
          <a:p>
            <a:pPr marL="0" indent="0" algn="ctr">
              <a:buNone/>
            </a:pPr>
            <a:r>
              <a:rPr lang="tr-TR" sz="2800" b="1" dirty="0" smtClean="0">
                <a:solidFill>
                  <a:schemeClr val="tx2"/>
                </a:solidFill>
              </a:rPr>
              <a:t> </a:t>
            </a:r>
            <a:endParaRPr lang="tr-TR" sz="2800" dirty="0">
              <a:solidFill>
                <a:schemeClr val="tx2"/>
              </a:solidFill>
            </a:endParaRPr>
          </a:p>
          <a:p>
            <a:pPr marL="0" indent="0">
              <a:buNone/>
            </a:pPr>
            <a:r>
              <a:rPr lang="tr-TR" sz="2400" b="1" dirty="0"/>
              <a:t>(MİLLÎ EĞİTİM BAKANLIĞI İLKÖĞRETİM VE ORTA ÖĞRETİM KURUMLARI SOSYAL ETKİNLİKLER YÖNETMELİĞİNE GÖRE) </a:t>
            </a:r>
            <a:endParaRPr lang="tr-TR" sz="2400" dirty="0"/>
          </a:p>
          <a:p>
            <a:pPr marL="0" indent="0">
              <a:buNone/>
            </a:pPr>
            <a:r>
              <a:rPr lang="tr-TR" sz="2400" b="1" dirty="0"/>
              <a:t>Madde 8 - </a:t>
            </a:r>
            <a:r>
              <a:rPr lang="tr-TR" sz="2400"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sz="2400"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350805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val="135327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 y="908720"/>
            <a:ext cx="9121903" cy="6858000"/>
          </a:xfrm>
          <a:prstGeom prst="rect">
            <a:avLst/>
          </a:prstGeom>
        </p:spPr>
      </p:pic>
    </p:spTree>
    <p:extLst>
      <p:ext uri="{BB962C8B-B14F-4D97-AF65-F5344CB8AC3E}">
        <p14:creationId xmlns:p14="http://schemas.microsoft.com/office/powerpoint/2010/main" val="2036165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2518212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9420"/>
            <a:ext cx="9144000" cy="5808579"/>
          </a:xfrm>
          <a:prstGeom prst="rect">
            <a:avLst/>
          </a:prstGeom>
        </p:spPr>
      </p:pic>
    </p:spTree>
    <p:extLst>
      <p:ext uri="{BB962C8B-B14F-4D97-AF65-F5344CB8AC3E}">
        <p14:creationId xmlns:p14="http://schemas.microsoft.com/office/powerpoint/2010/main" val="38725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6048672"/>
          </a:xfrm>
          <a:prstGeom prst="rect">
            <a:avLst/>
          </a:prstGeom>
        </p:spPr>
      </p:pic>
    </p:spTree>
    <p:extLst>
      <p:ext uri="{BB962C8B-B14F-4D97-AF65-F5344CB8AC3E}">
        <p14:creationId xmlns:p14="http://schemas.microsoft.com/office/powerpoint/2010/main" val="22253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33656" cy="6048672"/>
          </a:xfrm>
          <a:prstGeom prst="rect">
            <a:avLst/>
          </a:prstGeom>
        </p:spPr>
      </p:pic>
    </p:spTree>
    <p:extLst>
      <p:ext uri="{BB962C8B-B14F-4D97-AF65-F5344CB8AC3E}">
        <p14:creationId xmlns:p14="http://schemas.microsoft.com/office/powerpoint/2010/main" val="323760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512"/>
            <a:ext cx="9144000" cy="5812856"/>
          </a:xfrm>
          <a:prstGeom prst="rect">
            <a:avLst/>
          </a:prstGeom>
        </p:spPr>
      </p:pic>
    </p:spTree>
    <p:extLst>
      <p:ext uri="{BB962C8B-B14F-4D97-AF65-F5344CB8AC3E}">
        <p14:creationId xmlns:p14="http://schemas.microsoft.com/office/powerpoint/2010/main" val="57834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44000" cy="5832648"/>
          </a:xfrm>
          <a:prstGeom prst="rect">
            <a:avLst/>
          </a:prstGeom>
        </p:spPr>
      </p:pic>
    </p:spTree>
    <p:extLst>
      <p:ext uri="{BB962C8B-B14F-4D97-AF65-F5344CB8AC3E}">
        <p14:creationId xmlns:p14="http://schemas.microsoft.com/office/powerpoint/2010/main" val="309274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07504" y="1124744"/>
            <a:ext cx="9001000" cy="5616624"/>
          </a:xfrm>
        </p:spPr>
        <p:txBody>
          <a:bodyPr>
            <a:normAutofit fontScale="55000" lnSpcReduction="20000"/>
          </a:bodyPr>
          <a:lstStyle/>
          <a:p>
            <a:pPr algn="just"/>
            <a:r>
              <a:rPr lang="tr-TR" sz="44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4400" b="1" dirty="0"/>
          </a:p>
          <a:p>
            <a:pPr algn="just"/>
            <a:r>
              <a:rPr lang="tr-TR" sz="44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val="77126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val="326485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val="184869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val="219010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val="803758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val="1277760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val="74367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val="1562200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8" y="908720"/>
            <a:ext cx="9071992" cy="5877272"/>
          </a:xfrm>
          <a:prstGeom prst="rect">
            <a:avLst/>
          </a:prstGeom>
        </p:spPr>
      </p:pic>
    </p:spTree>
    <p:extLst>
      <p:ext uri="{BB962C8B-B14F-4D97-AF65-F5344CB8AC3E}">
        <p14:creationId xmlns:p14="http://schemas.microsoft.com/office/powerpoint/2010/main" val="202395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dirty="0" smtClean="0">
                <a:solidFill>
                  <a:srgbClr val="FF0000"/>
                </a:solidFill>
              </a:rPr>
              <a:t>ÇAY </a:t>
            </a:r>
            <a:endParaRPr lang="tr-TR" b="1" dirty="0" smtClean="0">
              <a:solidFill>
                <a:srgbClr val="FF0000"/>
              </a:solidFill>
            </a:endParaRPr>
          </a:p>
          <a:p>
            <a:pPr marL="0" indent="0" algn="ctr">
              <a:buNone/>
            </a:pPr>
            <a:r>
              <a:rPr lang="tr-TR" b="1" dirty="0" smtClean="0">
                <a:solidFill>
                  <a:srgbClr val="FF0000"/>
                </a:solidFill>
              </a:rPr>
              <a:t>İLÇE MİLLİ </a:t>
            </a:r>
            <a:r>
              <a:rPr lang="tr-TR" b="1" dirty="0" smtClean="0">
                <a:solidFill>
                  <a:srgbClr val="FF0000"/>
                </a:solidFill>
              </a:rPr>
              <a:t>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val="1153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val="264366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345291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40049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val="297742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10315"/>
            <a:ext cx="9108504" cy="5947685"/>
          </a:xfrm>
          <a:prstGeom prst="rect">
            <a:avLst/>
          </a:prstGeom>
        </p:spPr>
      </p:pic>
    </p:spTree>
    <p:extLst>
      <p:ext uri="{BB962C8B-B14F-4D97-AF65-F5344CB8AC3E}">
        <p14:creationId xmlns:p14="http://schemas.microsoft.com/office/powerpoint/2010/main" val="175281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b="1" dirty="0" smtClean="0">
              <a:solidFill>
                <a:schemeClr val="tx2"/>
              </a:solidFill>
            </a:endParaRPr>
          </a:p>
          <a:p>
            <a:pPr marL="0" indent="0">
              <a:buNone/>
            </a:pPr>
            <a:endParaRPr lang="tr-TR" dirty="0">
              <a:solidFill>
                <a:schemeClr val="tx2"/>
              </a:solidFill>
            </a:endParaRPr>
          </a:p>
          <a:p>
            <a:r>
              <a:rPr lang="tr-TR" sz="2400" b="1" i="1" dirty="0"/>
              <a:t>Öğretmenler Kurulu </a:t>
            </a:r>
            <a:endParaRPr lang="tr-TR" sz="2400" dirty="0"/>
          </a:p>
          <a:p>
            <a:r>
              <a:rPr lang="tr-TR" sz="2400" b="1" i="1" dirty="0"/>
              <a:t>Sınıf/Şube Öğretmenler Kurulu </a:t>
            </a:r>
            <a:endParaRPr lang="tr-TR" sz="2400" dirty="0"/>
          </a:p>
          <a:p>
            <a:r>
              <a:rPr lang="tr-TR" sz="2400" b="1" i="1" dirty="0"/>
              <a:t>Eğitim Kurumu Sınıf/Alan Zümre Başkanları Kurulu </a:t>
            </a:r>
            <a:endParaRPr lang="tr-TR" sz="2400" dirty="0"/>
          </a:p>
          <a:p>
            <a:r>
              <a:rPr lang="tr-TR" sz="2400" b="1" i="1" dirty="0"/>
              <a:t>Eğitim Kurumu Sınıf/Alan Zümreleri </a:t>
            </a:r>
            <a:endParaRPr lang="tr-TR" sz="2400" dirty="0"/>
          </a:p>
          <a:p>
            <a:r>
              <a:rPr lang="tr-TR" sz="2400" b="1" i="1" dirty="0"/>
              <a:t>Rehberlik ve Psikolojik Danışma Hizmetleri Yürütme Komisyonu </a:t>
            </a:r>
            <a:endParaRPr lang="tr-TR" sz="2400" dirty="0"/>
          </a:p>
          <a:p>
            <a:r>
              <a:rPr lang="tr-TR" sz="2400" b="1" i="1" dirty="0"/>
              <a:t>Sosyal Etkinlikler Kurulu </a:t>
            </a:r>
            <a:endParaRPr lang="tr-TR" sz="2400" b="1" i="1" dirty="0" smtClean="0"/>
          </a:p>
          <a:p>
            <a:r>
              <a:rPr lang="tr-TR" sz="2400" b="1" i="1" dirty="0" smtClean="0"/>
              <a:t>Eğitim Kurullarınca Alınabilecek Raporlar</a:t>
            </a:r>
            <a:endParaRPr lang="tr-TR" sz="2400" dirty="0"/>
          </a:p>
        </p:txBody>
      </p:sp>
    </p:spTree>
    <p:extLst>
      <p:ext uri="{BB962C8B-B14F-4D97-AF65-F5344CB8AC3E}">
        <p14:creationId xmlns:p14="http://schemas.microsoft.com/office/powerpoint/2010/main" val="184397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1108</TotalTime>
  <Words>1228</Words>
  <Application>Microsoft Office PowerPoint</Application>
  <PresentationFormat>Ekran Gösterisi (4:3)</PresentationFormat>
  <Paragraphs>164</Paragraphs>
  <Slides>38</Slides>
  <Notes>6</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mgk1</vt:lpstr>
      <vt:lpstr>  Çay İlçe Milli Eğitim Müdürlüğü e-Müfredat Eğitim Kurumu İşlemleri  2017-2018</vt:lpstr>
      <vt:lpstr>e-Müfredat Nedir?</vt:lpstr>
      <vt:lpstr>e-Müfredat Nedir?</vt:lpstr>
      <vt:lpstr>e- Müfredat</vt:lpstr>
      <vt:lpstr>e-Müfredat</vt:lpstr>
      <vt:lpstr>e-Müfredat</vt:lpstr>
      <vt:lpstr>e-Müfredat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NC-2017</cp:lastModifiedBy>
  <cp:revision>124</cp:revision>
  <cp:lastPrinted>2017-12-14T05:17:16Z</cp:lastPrinted>
  <dcterms:created xsi:type="dcterms:W3CDTF">2012-02-22T07:31:13Z</dcterms:created>
  <dcterms:modified xsi:type="dcterms:W3CDTF">2017-12-26T13:30:34Z</dcterms:modified>
</cp:coreProperties>
</file>